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8" r:id="rId1"/>
    <p:sldMasterId id="2147483756" r:id="rId2"/>
  </p:sldMasterIdLst>
  <p:notesMasterIdLst>
    <p:notesMasterId r:id="rId14"/>
  </p:notesMasterIdLst>
  <p:sldIdLst>
    <p:sldId id="286" r:id="rId3"/>
    <p:sldId id="306" r:id="rId4"/>
    <p:sldId id="316" r:id="rId5"/>
    <p:sldId id="302" r:id="rId6"/>
    <p:sldId id="322" r:id="rId7"/>
    <p:sldId id="309" r:id="rId8"/>
    <p:sldId id="310" r:id="rId9"/>
    <p:sldId id="311" r:id="rId10"/>
    <p:sldId id="321" r:id="rId11"/>
    <p:sldId id="313" r:id="rId12"/>
    <p:sldId id="320" r:id="rId13"/>
  </p:sldIdLst>
  <p:sldSz cx="9144000" cy="5143500" type="screen16x9"/>
  <p:notesSz cx="6858000" cy="9144000"/>
  <p:embeddedFontLst>
    <p:embeddedFont>
      <p:font typeface="Corbel" panose="020B050302020402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97252" initials="9" lastIdx="6" clrIdx="0">
    <p:extLst>
      <p:ext uri="{19B8F6BF-5375-455C-9EA6-DF929625EA0E}">
        <p15:presenceInfo xmlns:p15="http://schemas.microsoft.com/office/powerpoint/2012/main" userId="bf5efade7b0cbf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6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84" y="11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f3e422bd3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f3e422bd3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>
          <a:extLst>
            <a:ext uri="{FF2B5EF4-FFF2-40B4-BE49-F238E27FC236}">
              <a16:creationId xmlns:a16="http://schemas.microsoft.com/office/drawing/2014/main" id="{3DB2A567-1343-D3B8-1283-7AFCA1648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f3e422bd3a_0_121:notes">
            <a:extLst>
              <a:ext uri="{FF2B5EF4-FFF2-40B4-BE49-F238E27FC236}">
                <a16:creationId xmlns:a16="http://schemas.microsoft.com/office/drawing/2014/main" id="{2E67B9E8-5A82-BCDA-8453-8CFDB480F7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f3e422bd3a_0_121:notes">
            <a:extLst>
              <a:ext uri="{FF2B5EF4-FFF2-40B4-BE49-F238E27FC236}">
                <a16:creationId xmlns:a16="http://schemas.microsoft.com/office/drawing/2014/main" id="{7C7D2E59-03C6-71AC-C85F-AF060467A3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947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3348021"/>
            <a:ext cx="6858000" cy="1231118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2770782"/>
            <a:ext cx="6858000" cy="565519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4268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75370"/>
            <a:ext cx="7886700" cy="61451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740569"/>
            <a:ext cx="7886700" cy="253480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889887"/>
            <a:ext cx="7885509" cy="511854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054462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367049"/>
            <a:ext cx="7885509" cy="1126370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47998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273844"/>
            <a:ext cx="6977064" cy="2244678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3376297"/>
            <a:ext cx="7884318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9" name="TextBox 8"/>
          <p:cNvSpPr txBox="1"/>
          <p:nvPr/>
        </p:nvSpPr>
        <p:spPr>
          <a:xfrm>
            <a:off x="833283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7966202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745226"/>
            <a:ext cx="7886700" cy="188387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637936"/>
            <a:ext cx="7885509" cy="855483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741396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414462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1928812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414462"/>
            <a:ext cx="2202181" cy="43219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he-IL"/>
              <a:t>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1928812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414462"/>
            <a:ext cx="2199085" cy="43219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he-IL"/>
              <a:t>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1928812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8846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3223127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1692266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3655324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3223127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692266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3655323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3223127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1692266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3655322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028997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59822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40400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קופית כותרת" type="title">
  <p:cSld name="שקופית כותרת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657350" y="3348021"/>
            <a:ext cx="68580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7200"/>
              <a:buFont typeface="Corbel"/>
              <a:buNone/>
              <a:defRPr sz="7200" b="0">
                <a:solidFill>
                  <a:srgbClr val="E2E2E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657349" y="2770782"/>
            <a:ext cx="68580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350"/>
              <a:buNone/>
              <a:defRPr sz="1350"/>
            </a:lvl3pPr>
            <a:lvl4pPr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9329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200"/>
              <a:buFont typeface="Corbel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600"/>
              <a:buChar char="●"/>
              <a:defRPr sz="1600"/>
            </a:lvl1pPr>
            <a:lvl2pPr marL="914400" lvl="1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orbel"/>
              <a:buNone/>
              <a:defRPr sz="900" b="0" i="0" u="none" strike="noStrike" cap="none">
                <a:solidFill>
                  <a:schemeClr val="accent4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orbel"/>
              <a:buNone/>
              <a:defRPr sz="900" b="0" i="0" u="none" strike="noStrike" cap="none">
                <a:solidFill>
                  <a:schemeClr val="accent4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orbel"/>
              <a:buNone/>
              <a:defRPr sz="900" b="0" i="0" u="none" strike="noStrike" cap="none">
                <a:solidFill>
                  <a:schemeClr val="accent4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orbel"/>
              <a:buNone/>
              <a:defRPr sz="900" b="0" i="0" u="none" strike="noStrike" cap="none">
                <a:solidFill>
                  <a:schemeClr val="accent4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orbel"/>
              <a:buNone/>
              <a:defRPr sz="900" b="0" i="0" u="none" strike="noStrike" cap="none">
                <a:solidFill>
                  <a:schemeClr val="accent4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orbel"/>
              <a:buNone/>
              <a:defRPr sz="900" b="0" i="0" u="none" strike="noStrike" cap="none">
                <a:solidFill>
                  <a:schemeClr val="accent4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orbel"/>
              <a:buNone/>
              <a:defRPr sz="900" b="0" i="0" u="none" strike="noStrike" cap="none">
                <a:solidFill>
                  <a:schemeClr val="accent4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orbel"/>
              <a:buNone/>
              <a:defRPr sz="900" b="0" i="0" u="none" strike="noStrike" cap="none">
                <a:solidFill>
                  <a:schemeClr val="accent4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Corbel"/>
              <a:buNone/>
              <a:defRPr sz="900" b="0" i="0" u="none" strike="noStrike" cap="none">
                <a:solidFill>
                  <a:schemeClr val="accent4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808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6186273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ותוכן" type="obj">
  <p:cSld name="כותרת ותוכן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40000" y="1369219"/>
            <a:ext cx="76755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002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מקטע עליונה" type="secHead">
  <p:cSld name="כותרת מקטע עליונה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ctrTitle"/>
          </p:nvPr>
        </p:nvSpPr>
        <p:spPr>
          <a:xfrm>
            <a:off x="640899" y="3348021"/>
            <a:ext cx="68580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7200"/>
              <a:buFont typeface="Corbel"/>
              <a:buNone/>
              <a:defRPr sz="7200" b="0">
                <a:solidFill>
                  <a:srgbClr val="E2E2E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640899" y="2770256"/>
            <a:ext cx="68580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350"/>
              <a:buNone/>
              <a:defRPr sz="1350"/>
            </a:lvl3pPr>
            <a:lvl4pPr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7366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שני תכנים" type="twoObj">
  <p:cSld name="שני תכנים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40000" y="1369219"/>
            <a:ext cx="37689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39880" y="1369219"/>
            <a:ext cx="37755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0295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השוואה" type="twoTxTwoObj">
  <p:cSld name="השוואה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40000" y="1260872"/>
            <a:ext cx="37689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350"/>
              <a:buNone/>
              <a:defRPr sz="1350" b="1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40000" y="1878806"/>
            <a:ext cx="37689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739880" y="1260872"/>
            <a:ext cx="3776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739880" y="1878806"/>
            <a:ext cx="37767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0689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בלבד" type="titleOnly">
  <p:cSld name="כותרת בלבד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590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ריק" type="blank">
  <p:cSld name="ריק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35889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וכן עם כיתוב" type="objTx">
  <p:cSld name="תוכן עם כיתוב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Corbe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840000" y="1543050"/>
            <a:ext cx="273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050"/>
              <a:buNone/>
              <a:defRPr sz="1050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750"/>
              <a:buNone/>
              <a:defRPr sz="750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750"/>
              <a:buNone/>
              <a:defRPr sz="750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0266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מונה עם כיתוב" type="picTx">
  <p:cSld name="תמונה עם כיתוב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Corbe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840000" y="1543050"/>
            <a:ext cx="273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050"/>
              <a:buNone/>
              <a:defRPr sz="1050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750"/>
              <a:buNone/>
              <a:defRPr sz="750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750"/>
              <a:buNone/>
              <a:defRPr sz="750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11001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תמונה פנורמית עם כיתוב">
  <p:cSld name="תמונה פנורמית עם כיתוב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629841" y="3275370"/>
            <a:ext cx="78867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Corbe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>
            <a:spLocks noGrp="1"/>
          </p:cNvSpPr>
          <p:nvPr>
            <p:ph type="pic" idx="2"/>
          </p:nvPr>
        </p:nvSpPr>
        <p:spPr>
          <a:xfrm>
            <a:off x="629841" y="740569"/>
            <a:ext cx="7886700" cy="25347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2"/>
          <p:cNvSpPr txBox="1">
            <a:spLocks noGrp="1"/>
          </p:cNvSpPr>
          <p:nvPr>
            <p:ph type="body" idx="1"/>
          </p:nvPr>
        </p:nvSpPr>
        <p:spPr>
          <a:xfrm>
            <a:off x="629841" y="3889887"/>
            <a:ext cx="78855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050"/>
              <a:buNone/>
              <a:defRPr sz="1050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750"/>
              <a:buNone/>
              <a:defRPr sz="750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750"/>
              <a:buNone/>
              <a:defRPr sz="750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2589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וכיתוב">
  <p:cSld name="כותרת וכיתוב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26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Corbe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629841" y="3367049"/>
            <a:ext cx="78855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050"/>
              <a:buNone/>
              <a:defRPr sz="1050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750"/>
              <a:buNone/>
              <a:defRPr sz="750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750"/>
              <a:buNone/>
              <a:defRPr sz="750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756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3348021"/>
            <a:ext cx="6858000" cy="1231118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2770256"/>
            <a:ext cx="6858000" cy="565519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518834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ציטוט עם כיתוב">
  <p:cSld name="ציטוט עם כיתוב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1084659" y="273844"/>
            <a:ext cx="6977100" cy="2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3300"/>
              <a:buFont typeface="Corbel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>
            <a:off x="1290484" y="2524168"/>
            <a:ext cx="65643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DEDED"/>
              </a:buClr>
              <a:buSzPts val="1050"/>
              <a:buNone/>
              <a:defRPr sz="1050"/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050"/>
              <a:buNone/>
              <a:defRPr sz="1050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750"/>
              <a:buNone/>
              <a:defRPr sz="750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750"/>
              <a:buNone/>
              <a:defRPr sz="750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2"/>
          </p:nvPr>
        </p:nvSpPr>
        <p:spPr>
          <a:xfrm>
            <a:off x="628650" y="3376297"/>
            <a:ext cx="78843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050"/>
              <a:buNone/>
              <a:defRPr sz="1050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750"/>
              <a:buNone/>
              <a:defRPr sz="750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750"/>
              <a:buNone/>
              <a:defRPr sz="750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4"/>
          <p:cNvSpPr txBox="1"/>
          <p:nvPr/>
        </p:nvSpPr>
        <p:spPr>
          <a:xfrm>
            <a:off x="833283" y="590118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7828359" y="205740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orbel"/>
              <a:buNone/>
            </a:pPr>
            <a:r>
              <a:rPr lang="en-US" sz="6000" b="0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67935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רטיס שם">
  <p:cSld name="כרטיס שם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629841" y="1745226"/>
            <a:ext cx="7886700" cy="18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050"/>
              <a:buFont typeface="Corbel"/>
              <a:buNone/>
              <a:defRPr sz="40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>
            <a:off x="629841" y="3637936"/>
            <a:ext cx="78855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050"/>
              <a:buNone/>
              <a:defRPr sz="1050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750"/>
              <a:buNone/>
              <a:defRPr sz="750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750"/>
              <a:buNone/>
              <a:defRPr sz="750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1412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עמודות">
  <p:cSld name="3 עמודות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1002961" y="1414462"/>
            <a:ext cx="22101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350"/>
              <a:buNone/>
              <a:defRPr sz="1350" b="1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2"/>
          </p:nvPr>
        </p:nvSpPr>
        <p:spPr>
          <a:xfrm>
            <a:off x="1017598" y="1928812"/>
            <a:ext cx="2195400" cy="26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DEDED"/>
              </a:buClr>
              <a:buSzPts val="1050"/>
              <a:buNone/>
              <a:defRPr sz="1050"/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750"/>
              <a:buNone/>
              <a:defRPr sz="750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675"/>
              <a:buNone/>
              <a:defRPr sz="675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675"/>
              <a:buNone/>
              <a:defRPr sz="675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3"/>
          </p:nvPr>
        </p:nvSpPr>
        <p:spPr>
          <a:xfrm>
            <a:off x="3440996" y="1414462"/>
            <a:ext cx="22023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4"/>
          </p:nvPr>
        </p:nvSpPr>
        <p:spPr>
          <a:xfrm>
            <a:off x="3433081" y="1928812"/>
            <a:ext cx="2210100" cy="26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DEDED"/>
              </a:buClr>
              <a:buSzPts val="1050"/>
              <a:buNone/>
              <a:defRPr sz="1050"/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750"/>
              <a:buNone/>
              <a:defRPr sz="750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675"/>
              <a:buNone/>
              <a:defRPr sz="675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675"/>
              <a:buNone/>
              <a:defRPr sz="675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5"/>
          </p:nvPr>
        </p:nvSpPr>
        <p:spPr>
          <a:xfrm>
            <a:off x="5871777" y="1414462"/>
            <a:ext cx="21990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6"/>
          </p:nvPr>
        </p:nvSpPr>
        <p:spPr>
          <a:xfrm>
            <a:off x="5871777" y="1928812"/>
            <a:ext cx="2199000" cy="26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DEDED"/>
              </a:buClr>
              <a:buSzPts val="1050"/>
              <a:buNone/>
              <a:defRPr sz="1050"/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750"/>
              <a:buNone/>
              <a:defRPr sz="750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675"/>
              <a:buNone/>
              <a:defRPr sz="675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675"/>
              <a:buNone/>
              <a:defRPr sz="675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89117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עמודת 3 תמונות">
  <p:cSld name="עמודת 3 תמונות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999064" y="3223127"/>
            <a:ext cx="22050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sz="1800" b="0">
                <a:solidFill>
                  <a:srgbClr val="EDEDED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350"/>
              <a:buNone/>
              <a:defRPr sz="1350" b="1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4" name="Google Shape;114;p17"/>
          <p:cNvSpPr>
            <a:spLocks noGrp="1"/>
          </p:cNvSpPr>
          <p:nvPr>
            <p:ph type="pic" idx="2"/>
          </p:nvPr>
        </p:nvSpPr>
        <p:spPr>
          <a:xfrm>
            <a:off x="999064" y="1692266"/>
            <a:ext cx="2205000" cy="1143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50"/>
              </a:srgbClr>
            </a:outerShdw>
          </a:effectLst>
        </p:spPr>
      </p:sp>
      <p:sp>
        <p:nvSpPr>
          <p:cNvPr id="115" name="Google Shape;115;p17"/>
          <p:cNvSpPr txBox="1">
            <a:spLocks noGrp="1"/>
          </p:cNvSpPr>
          <p:nvPr>
            <p:ph type="body" idx="3"/>
          </p:nvPr>
        </p:nvSpPr>
        <p:spPr>
          <a:xfrm>
            <a:off x="999064" y="3655324"/>
            <a:ext cx="22050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DEDED"/>
              </a:buClr>
              <a:buSzPts val="1050"/>
              <a:buNone/>
              <a:defRPr sz="1050"/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750"/>
              <a:buNone/>
              <a:defRPr sz="750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675"/>
              <a:buNone/>
              <a:defRPr sz="675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675"/>
              <a:buNone/>
              <a:defRPr sz="675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4"/>
          </p:nvPr>
        </p:nvSpPr>
        <p:spPr>
          <a:xfrm>
            <a:off x="3426748" y="3223127"/>
            <a:ext cx="21978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sz="1800" b="0">
                <a:solidFill>
                  <a:srgbClr val="EDEDED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350"/>
              <a:buNone/>
              <a:defRPr sz="1350" b="1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7" name="Google Shape;117;p17"/>
          <p:cNvSpPr>
            <a:spLocks noGrp="1"/>
          </p:cNvSpPr>
          <p:nvPr>
            <p:ph type="pic" idx="5"/>
          </p:nvPr>
        </p:nvSpPr>
        <p:spPr>
          <a:xfrm>
            <a:off x="3426747" y="1692266"/>
            <a:ext cx="2197800" cy="1143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50"/>
              </a:srgbClr>
            </a:outerShdw>
          </a:effectLst>
        </p:spPr>
      </p:sp>
      <p:sp>
        <p:nvSpPr>
          <p:cNvPr id="118" name="Google Shape;118;p17"/>
          <p:cNvSpPr txBox="1">
            <a:spLocks noGrp="1"/>
          </p:cNvSpPr>
          <p:nvPr>
            <p:ph type="body" idx="6"/>
          </p:nvPr>
        </p:nvSpPr>
        <p:spPr>
          <a:xfrm>
            <a:off x="3425733" y="3655323"/>
            <a:ext cx="22008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DEDED"/>
              </a:buClr>
              <a:buSzPts val="1050"/>
              <a:buNone/>
              <a:defRPr sz="1050"/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750"/>
              <a:buNone/>
              <a:defRPr sz="750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675"/>
              <a:buNone/>
              <a:defRPr sz="675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675"/>
              <a:buNone/>
              <a:defRPr sz="675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7"/>
          </p:nvPr>
        </p:nvSpPr>
        <p:spPr>
          <a:xfrm>
            <a:off x="5853242" y="3223127"/>
            <a:ext cx="21990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sz="1800" b="0">
                <a:solidFill>
                  <a:srgbClr val="EDEDED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350"/>
              <a:buNone/>
              <a:defRPr sz="1350" b="1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0" name="Google Shape;120;p17"/>
          <p:cNvSpPr>
            <a:spLocks noGrp="1"/>
          </p:cNvSpPr>
          <p:nvPr>
            <p:ph type="pic" idx="8"/>
          </p:nvPr>
        </p:nvSpPr>
        <p:spPr>
          <a:xfrm>
            <a:off x="5853241" y="1692266"/>
            <a:ext cx="2199000" cy="1143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50"/>
              </a:srgbClr>
            </a:outerShdw>
          </a:effectLst>
        </p:spPr>
      </p:sp>
      <p:sp>
        <p:nvSpPr>
          <p:cNvPr id="121" name="Google Shape;121;p17"/>
          <p:cNvSpPr txBox="1">
            <a:spLocks noGrp="1"/>
          </p:cNvSpPr>
          <p:nvPr>
            <p:ph type="body" idx="9"/>
          </p:nvPr>
        </p:nvSpPr>
        <p:spPr>
          <a:xfrm>
            <a:off x="5853148" y="3655322"/>
            <a:ext cx="22020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DEDED"/>
              </a:buClr>
              <a:buSzPts val="1050"/>
              <a:buNone/>
              <a:defRPr sz="1050"/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750"/>
              <a:buNone/>
              <a:defRPr sz="750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675"/>
              <a:buNone/>
              <a:defRPr sz="675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675"/>
              <a:buNone/>
              <a:defRPr sz="675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5975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וטקסט אנכי" type="vertTx">
  <p:cSld name="כותרת וטקסט אנכי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 rot="5400000">
            <a:off x="3046050" y="-836681"/>
            <a:ext cx="3263400" cy="76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92038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כותרת אנכית וטקסט" type="vertTitleAndTx">
  <p:cSld name="כותרת אנכית וטקסט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1123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369219"/>
            <a:ext cx="3768912" cy="3263504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369219"/>
            <a:ext cx="3775470" cy="3263504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845688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260872"/>
            <a:ext cx="3768912" cy="617934"/>
          </a:xfrm>
        </p:spPr>
        <p:txBody>
          <a:bodyPr anchor="b"/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1878806"/>
            <a:ext cx="3768912" cy="2763441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260872"/>
            <a:ext cx="3776661" cy="61793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1878806"/>
            <a:ext cx="3776661" cy="2763441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096728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470993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012476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1543050"/>
            <a:ext cx="2739019" cy="2858691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243497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1543050"/>
            <a:ext cx="2739019" cy="2858691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405596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369219"/>
            <a:ext cx="767535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84732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</p:sldLayoutIdLst>
  <p:hf hdr="0" ftr="0" dt="0"/>
  <p:txStyles>
    <p:titleStyle>
      <a:lvl1pPr algn="l" defTabSz="685800" rtl="1" eaLnBrk="1" latinLnBrk="0" hangingPunct="1">
        <a:lnSpc>
          <a:spcPct val="90000"/>
        </a:lnSpc>
        <a:spcBef>
          <a:spcPct val="0"/>
        </a:spcBef>
        <a:buNone/>
        <a:defRPr sz="405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r" defTabSz="6858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050"/>
              <a:buFont typeface="Corbel"/>
              <a:buNone/>
              <a:defRPr sz="405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0000" y="1369219"/>
            <a:ext cx="76755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DEDED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EDEDED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 sz="9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 sz="9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 sz="9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 sz="9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 sz="9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 sz="9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 sz="9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 sz="9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defRPr sz="9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51400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4">
            <a:extLst>
              <a:ext uri="{FF2B5EF4-FFF2-40B4-BE49-F238E27FC236}">
                <a16:creationId xmlns:a16="http://schemas.microsoft.com/office/drawing/2014/main" id="{7D8E5E4D-F128-E9D2-2E09-A3C0DF69E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2983" y="515541"/>
            <a:ext cx="5379385" cy="4112418"/>
          </a:xfrm>
          <a:effectLst/>
        </p:spPr>
        <p:txBody>
          <a:bodyPr wrap="square" anchor="ctr">
            <a:normAutofit/>
          </a:bodyPr>
          <a:lstStyle/>
          <a:p>
            <a:pPr algn="l"/>
            <a:r>
              <a:rPr lang="he-IL" dirty="0">
                <a:effectLst/>
              </a:rPr>
              <a:t>זיהוי הבעות פנים בעזרת למידה עמוקה</a:t>
            </a:r>
            <a:endParaRPr lang="en-IL" sz="4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כותרת משנה 5">
            <a:extLst>
              <a:ext uri="{FF2B5EF4-FFF2-40B4-BE49-F238E27FC236}">
                <a16:creationId xmlns:a16="http://schemas.microsoft.com/office/drawing/2014/main" id="{B12AA60E-E907-42E7-9E1B-1D7456FC6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88" y="971550"/>
            <a:ext cx="2618896" cy="3200400"/>
          </a:xfrm>
        </p:spPr>
        <p:txBody>
          <a:bodyPr anchor="ctr">
            <a:normAutofit/>
          </a:bodyPr>
          <a:lstStyle/>
          <a:p>
            <a:pPr algn="l"/>
            <a:r>
              <a:rPr lang="he-IL" sz="1800" b="1" dirty="0">
                <a:solidFill>
                  <a:schemeClr val="tx1"/>
                </a:solidFill>
              </a:rPr>
              <a:t>מגישים: בני טיבי, רוני מיכאלי, עמית קבלו</a:t>
            </a:r>
            <a:br>
              <a:rPr lang="he-IL" sz="1800" b="1" dirty="0">
                <a:solidFill>
                  <a:schemeClr val="tx1"/>
                </a:solidFill>
              </a:rPr>
            </a:br>
            <a:endParaRPr lang="he-IL" sz="1800" b="1" dirty="0">
              <a:solidFill>
                <a:schemeClr val="tx1"/>
              </a:solidFill>
            </a:endParaRPr>
          </a:p>
          <a:p>
            <a:pPr algn="l"/>
            <a:br>
              <a:rPr lang="he-IL" sz="1800" b="1" dirty="0">
                <a:solidFill>
                  <a:schemeClr val="tx1"/>
                </a:solidFill>
              </a:rPr>
            </a:br>
            <a:r>
              <a:rPr lang="he-IL" sz="1800" b="1" dirty="0">
                <a:solidFill>
                  <a:schemeClr val="tx1"/>
                </a:solidFill>
              </a:rPr>
              <a:t>מוסד: מדעי המחשב, אוניברסיטת אריאל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D917EFC-22A8-0046-F785-75AB02B29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>
                <a:solidFill>
                  <a:schemeClr val="tx1">
                    <a:alpha val="80000"/>
                  </a:schemeClr>
                </a:soli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</a:t>
            </a:fld>
            <a:endParaRPr lang="en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77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BC39D-DAFB-CD8E-9891-ED7C7ACA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200" kern="12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rPr>
              <a:t>Live Face Recognition Feature</a:t>
            </a:r>
            <a:endParaRPr lang="en-IL" sz="3200" kern="1200" dirty="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9F967-F803-93AE-826F-7A0D192A8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marR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</a:pPr>
            <a:r>
              <a:rPr lang="he-IL" dirty="0"/>
              <a:t>בנוסף למודל, הקמנו מערכת שמאפשרת זיהוי הבעות פנים בזמן חי על ידי שימוש במודל, במצלמה של המחשב ובתפריט גרפי למשתמש. </a:t>
            </a:r>
          </a:p>
          <a:p>
            <a:pPr marL="127000" marR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</a:pPr>
            <a:endParaRPr lang="he-IL" dirty="0"/>
          </a:p>
          <a:p>
            <a:pPr marL="127000" marR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</a:pPr>
            <a:r>
              <a:rPr lang="he-IL" dirty="0"/>
              <a:t>תהליך: קלט ממצלמה -&gt; זיהוי פנים -&gt; שינוי גודל -&gt;שימוש במודל -&gt;פלט.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895F1-8CAB-079A-756A-7715BA264E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38478AC7-846F-AD77-3BCB-FE8E333812C3}"/>
              </a:ext>
            </a:extLst>
          </p:cNvPr>
          <p:cNvGrpSpPr/>
          <p:nvPr/>
        </p:nvGrpSpPr>
        <p:grpSpPr>
          <a:xfrm>
            <a:off x="138110" y="2685360"/>
            <a:ext cx="8854511" cy="1299835"/>
            <a:chOff x="120295" y="2668519"/>
            <a:chExt cx="8854511" cy="1299835"/>
          </a:xfrm>
        </p:grpSpPr>
        <p:pic>
          <p:nvPicPr>
            <p:cNvPr id="38" name="Picture 37" descr="A person with a beard and mustache making a face&#10;&#10;Description automatically generated">
              <a:extLst>
                <a:ext uri="{FF2B5EF4-FFF2-40B4-BE49-F238E27FC236}">
                  <a16:creationId xmlns:a16="http://schemas.microsoft.com/office/drawing/2014/main" id="{8E4F7F43-6171-5404-A91F-3DA1E0A25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3796" y="2677129"/>
              <a:ext cx="983520" cy="1287028"/>
            </a:xfrm>
            <a:prstGeom prst="rect">
              <a:avLst/>
            </a:prstGeom>
          </p:spPr>
        </p:pic>
        <p:pic>
          <p:nvPicPr>
            <p:cNvPr id="40" name="Picture 39" descr="A person making a face&#10;&#10;Description automatically generated">
              <a:extLst>
                <a:ext uri="{FF2B5EF4-FFF2-40B4-BE49-F238E27FC236}">
                  <a16:creationId xmlns:a16="http://schemas.microsoft.com/office/drawing/2014/main" id="{64E2A161-1BE1-8C3B-DD37-54C241234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1148" y="2668519"/>
              <a:ext cx="1244086" cy="1299835"/>
            </a:xfrm>
            <a:prstGeom prst="rect">
              <a:avLst/>
            </a:prstGeom>
          </p:spPr>
        </p:pic>
        <p:pic>
          <p:nvPicPr>
            <p:cNvPr id="42" name="Picture 41" descr="A person with his hand over his mouth&#10;&#10;Description automatically generated">
              <a:extLst>
                <a:ext uri="{FF2B5EF4-FFF2-40B4-BE49-F238E27FC236}">
                  <a16:creationId xmlns:a16="http://schemas.microsoft.com/office/drawing/2014/main" id="{758202E8-ED31-E235-3A40-86B4DD535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20632" y="2672718"/>
              <a:ext cx="1082016" cy="1291439"/>
            </a:xfrm>
            <a:prstGeom prst="rect">
              <a:avLst/>
            </a:prstGeom>
          </p:spPr>
        </p:pic>
        <p:pic>
          <p:nvPicPr>
            <p:cNvPr id="44" name="Picture 43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BFCB6CED-A0D7-30A2-0AEF-978E4B27D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8046" y="2670153"/>
              <a:ext cx="1101154" cy="1296570"/>
            </a:xfrm>
            <a:prstGeom prst="rect">
              <a:avLst/>
            </a:prstGeom>
          </p:spPr>
        </p:pic>
        <p:pic>
          <p:nvPicPr>
            <p:cNvPr id="46" name="Picture 45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CA150420-7673-A7A1-87F4-2D33E11FC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14598" y="2672718"/>
              <a:ext cx="1160208" cy="1291439"/>
            </a:xfrm>
            <a:prstGeom prst="rect">
              <a:avLst/>
            </a:prstGeom>
          </p:spPr>
        </p:pic>
        <p:pic>
          <p:nvPicPr>
            <p:cNvPr id="48" name="Picture 47" descr="A person with his mouth open&#10;&#10;Description automatically generated">
              <a:extLst>
                <a:ext uri="{FF2B5EF4-FFF2-40B4-BE49-F238E27FC236}">
                  <a16:creationId xmlns:a16="http://schemas.microsoft.com/office/drawing/2014/main" id="{7531EDCE-6414-1E0D-4C86-469A10E63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0295" y="2709008"/>
              <a:ext cx="1120122" cy="1255150"/>
            </a:xfrm>
            <a:prstGeom prst="rect">
              <a:avLst/>
            </a:prstGeom>
          </p:spPr>
        </p:pic>
        <p:pic>
          <p:nvPicPr>
            <p:cNvPr id="50" name="Picture 49" descr="A person with a beard making a face&#10;&#10;Description automatically generated">
              <a:extLst>
                <a:ext uri="{FF2B5EF4-FFF2-40B4-BE49-F238E27FC236}">
                  <a16:creationId xmlns:a16="http://schemas.microsoft.com/office/drawing/2014/main" id="{1F2DA337-20D4-D8BD-9B6C-05C249084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0766" y="2709007"/>
              <a:ext cx="1099525" cy="1255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1437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5B96A-502D-1114-3D31-D5694A27D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E1008-828C-5CFF-42D9-24FFB8335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711864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3200" kern="12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rPr>
              <a:t>תודה רבה !</a:t>
            </a:r>
            <a:endParaRPr lang="en-IL" sz="3200" kern="1200" dirty="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FE935-F903-2BAA-9CA8-89368C372E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 descr="Pin page">
            <a:extLst>
              <a:ext uri="{FF2B5EF4-FFF2-40B4-BE49-F238E27FC236}">
                <a16:creationId xmlns:a16="http://schemas.microsoft.com/office/drawing/2014/main" id="{33DDC0F2-9F95-B6B4-1B00-4F83B4231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" t="905" r="324" b="6938"/>
          <a:stretch/>
        </p:blipFill>
        <p:spPr bwMode="auto">
          <a:xfrm>
            <a:off x="3159166" y="539719"/>
            <a:ext cx="2825665" cy="279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5CB2D32A-BF9A-F8EA-5DC6-40999938C25D}"/>
              </a:ext>
            </a:extLst>
          </p:cNvPr>
          <p:cNvSpPr/>
          <p:nvPr/>
        </p:nvSpPr>
        <p:spPr>
          <a:xfrm>
            <a:off x="3305556" y="858936"/>
            <a:ext cx="2066544" cy="152704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5B07AAB3-3F7A-4614-D582-953ECB4F0E86}"/>
              </a:ext>
            </a:extLst>
          </p:cNvPr>
          <p:cNvSpPr txBox="1"/>
          <p:nvPr/>
        </p:nvSpPr>
        <p:spPr>
          <a:xfrm>
            <a:off x="3232404" y="605020"/>
            <a:ext cx="1060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Happy</a:t>
            </a:r>
            <a:endParaRPr lang="en-IL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540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20E385-54F4-42F2-9A7E-7A8B8160E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B2E28-43A0-65E9-C8E7-6A10393BB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he-IL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מטרת הפרויקט :</a:t>
            </a:r>
            <a:r>
              <a:rPr lang="en-US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 </a:t>
            </a:r>
            <a:r>
              <a:rPr lang="he-IL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זיהוי הבעות פנים</a:t>
            </a:r>
            <a:endParaRPr lang="en-IL" dirty="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7CEF6-1D8F-47E4-908C-7D660446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000" y="1369218"/>
            <a:ext cx="4767642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</a:rPr>
              <a:t>היום נציג בפניכם פרויקט למידת מכונה שמטרתו זיהוי הבעות פנים.</a:t>
            </a:r>
          </a:p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</a:rPr>
              <a:t>במהלך הפרויקט השתמשנו במספר מודלים כגון </a:t>
            </a:r>
            <a:r>
              <a:rPr lang="en-US" dirty="0" err="1">
                <a:solidFill>
                  <a:schemeClr val="bg1"/>
                </a:solidFill>
              </a:rPr>
              <a:t>softmax,baseline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he-IL" dirty="0">
                <a:solidFill>
                  <a:schemeClr val="bg1"/>
                </a:solidFill>
              </a:rPr>
              <a:t> </a:t>
            </a:r>
            <a:r>
              <a:rPr lang="he-IL" dirty="0" err="1">
                <a:solidFill>
                  <a:schemeClr val="bg1"/>
                </a:solidFill>
              </a:rPr>
              <a:t>וכו</a:t>
            </a:r>
            <a:r>
              <a:rPr lang="he-IL" dirty="0">
                <a:solidFill>
                  <a:schemeClr val="bg1"/>
                </a:solidFill>
              </a:rPr>
              <a:t>..</a:t>
            </a:r>
          </a:p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</a:rPr>
              <a:t>בדקות הקרובות נציג באילו מודלים השתמשנו, מה היו התוצאות של כל אחד ואיך שיפרנו אותם.</a:t>
            </a:r>
          </a:p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</a:rPr>
              <a:t>בנוסף נראה את תהליך ההתקדמות והמורכבות של המודלים במהלך הפרויקט.</a:t>
            </a: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B1B60728-8C3E-4908-96B8-23E962259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0389" y="1461052"/>
            <a:ext cx="2572414" cy="2922104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llage of different people&#10;&#10;Description automatically generated">
            <a:extLst>
              <a:ext uri="{FF2B5EF4-FFF2-40B4-BE49-F238E27FC236}">
                <a16:creationId xmlns:a16="http://schemas.microsoft.com/office/drawing/2014/main" id="{9EA58FD5-E046-E9AF-6439-ECD6322BF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118" y="1828280"/>
            <a:ext cx="2132956" cy="21876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B1E1A-82DB-ADE4-38CB-88C9AE83B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>
                <a:gradFill flip="none" rotWithShape="1">
                  <a:gsLst>
                    <a:gs pos="28000">
                      <a:srgbClr val="EDEDED"/>
                    </a:gs>
                    <a:gs pos="0">
                      <a:srgbClr val="9E9E9E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en">
              <a:gradFill flip="none" rotWithShape="1">
                <a:gsLst>
                  <a:gs pos="28000">
                    <a:srgbClr val="EDEDED"/>
                  </a:gs>
                  <a:gs pos="0">
                    <a:srgbClr val="9E9E9E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00576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2A660F-1C8F-5187-E77E-221D9161D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C158D0-3522-44D0-90C5-6252E029B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9481E-A393-7DCA-2B8A-82B6095C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Dataset Overview</a:t>
            </a:r>
            <a:endParaRPr lang="en-IL" dirty="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A665D-E2F6-1BEE-651A-3D69ADC73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72" y="1086160"/>
            <a:ext cx="4767642" cy="3671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</a:rPr>
              <a:t>המערכת מסווגת את הנתונים לכ-7 קטגוריות:</a:t>
            </a:r>
            <a:r>
              <a:rPr lang="en-US" dirty="0">
                <a:solidFill>
                  <a:schemeClr val="bg1"/>
                </a:solidFill>
              </a:rPr>
              <a:t> angry, disgust, fear, happy, neutral, sad, surprise.</a:t>
            </a:r>
            <a:r>
              <a:rPr lang="he-IL" dirty="0">
                <a:solidFill>
                  <a:schemeClr val="bg1"/>
                </a:solidFill>
              </a:rPr>
              <a:t>.</a:t>
            </a:r>
            <a:br>
              <a:rPr lang="en-US" dirty="0">
                <a:solidFill>
                  <a:schemeClr val="bg1"/>
                </a:solidFill>
              </a:rPr>
            </a:br>
            <a:endParaRPr lang="he-I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</a:rPr>
              <a:t>פרטי מערך הנתונים: התמונות הן בגווני אפור של 48×48 פיקסלים עם ערכי עוצמה הנעים בין 0 ל-255.</a:t>
            </a:r>
          </a:p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</a:rPr>
              <a:t>הנתונים חולקו באופן הבא: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Train (~70%), Validation (~15%), Test (~15%).</a:t>
            </a:r>
            <a:endParaRPr lang="he-I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he-IL" dirty="0">
                <a:solidFill>
                  <a:schemeClr val="bg1"/>
                </a:solidFill>
              </a:rPr>
              <a:t>ה</a:t>
            </a:r>
            <a:r>
              <a:rPr lang="en-US" dirty="0">
                <a:solidFill>
                  <a:schemeClr val="bg1"/>
                </a:solidFill>
              </a:rPr>
              <a:t>Dataset</a:t>
            </a:r>
            <a:r>
              <a:rPr lang="he-IL" dirty="0">
                <a:solidFill>
                  <a:schemeClr val="bg1"/>
                </a:solidFill>
              </a:rPr>
              <a:t> נלקח מהאתר </a:t>
            </a:r>
            <a:r>
              <a:rPr lang="en-US" dirty="0">
                <a:solidFill>
                  <a:schemeClr val="bg1"/>
                </a:solidFill>
              </a:rPr>
              <a:t>Kaggle.com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C40782D7-E752-9D89-A15D-984B45CBF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0389" y="1461052"/>
            <a:ext cx="2572414" cy="2922104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D3120-CA09-151E-1F07-C0462D9A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>
                <a:gradFill flip="none" rotWithShape="1">
                  <a:gsLst>
                    <a:gs pos="28000">
                      <a:srgbClr val="EDEDED"/>
                    </a:gs>
                    <a:gs pos="0">
                      <a:srgbClr val="9E9E9E"/>
                    </a:gs>
                    <a:gs pos="100000">
                      <a:srgbClr val="FFFFFF"/>
                    </a:gs>
                  </a:gsLst>
                  <a:lin ang="5400000" scaled="1"/>
                  <a:tileRect/>
                </a:gradFill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en">
              <a:gradFill flip="none" rotWithShape="1">
                <a:gsLst>
                  <a:gs pos="28000">
                    <a:srgbClr val="EDEDED"/>
                  </a:gs>
                  <a:gs pos="0">
                    <a:srgbClr val="9E9E9E"/>
                  </a:gs>
                  <a:gs pos="100000">
                    <a:srgbClr val="FFFFFF"/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1026" name="Picture 2" descr="Kaggle - Wikipedia">
            <a:extLst>
              <a:ext uri="{FF2B5EF4-FFF2-40B4-BE49-F238E27FC236}">
                <a16:creationId xmlns:a16="http://schemas.microsoft.com/office/drawing/2014/main" id="{6E5AE92B-9F07-24D9-FDB0-677AFCE01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961" y="2590245"/>
            <a:ext cx="2063270" cy="80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065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ctrTitle"/>
          </p:nvPr>
        </p:nvSpPr>
        <p:spPr>
          <a:xfrm>
            <a:off x="-1599409" y="1823374"/>
            <a:ext cx="7783286" cy="123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b="1" dirty="0"/>
              <a:t>המודלים</a:t>
            </a:r>
            <a:endParaRPr b="1" dirty="0"/>
          </a:p>
        </p:txBody>
      </p:sp>
      <p:sp>
        <p:nvSpPr>
          <p:cNvPr id="181" name="Google Shape;181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Corbel"/>
                <a:sym typeface="Corbe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EDED"/>
                </a:buClr>
                <a:buSzPts val="900"/>
                <a:buFont typeface="Corbel"/>
                <a:buNone/>
                <a:tabLst/>
                <a:defRPr/>
              </a:pPr>
              <a:t>4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Corbel"/>
              <a:sym typeface="Corbe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1E73E-5123-164D-EAAE-2070042B0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E4870-6D96-3745-3F98-AD46974C5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600" b="1" kern="12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rPr>
              <a:t>Baseline – </a:t>
            </a:r>
            <a:r>
              <a:rPr lang="he-IL" sz="3600" b="1" kern="12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rPr>
              <a:t>מודל מינימלי</a:t>
            </a:r>
            <a:endParaRPr lang="en-IL" sz="3600" b="1" kern="1200" dirty="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0551C-1D74-1496-F639-2EAE492FE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457200" indent="0" algn="r" defTabSz="685800" rtl="1" fontAlgn="base">
              <a:lnSpc>
                <a:spcPct val="80000"/>
              </a:lnSpc>
              <a:spcBef>
                <a:spcPts val="750"/>
              </a:spcBef>
              <a:buNone/>
            </a:pPr>
            <a:r>
              <a:rPr lang="he-IL" sz="1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במודל הבסיסי, למעשה אין למידה אמיתית והוא תמיד מחזיר את הקטגוריה הנפוצה ביותר מהנתונים עליהן התאמן.</a:t>
            </a:r>
          </a:p>
          <a:p>
            <a:pPr marL="0" marR="457200" indent="0" algn="r" defTabSz="685800" rtl="1" fontAlgn="base">
              <a:lnSpc>
                <a:spcPct val="80000"/>
              </a:lnSpc>
              <a:spcBef>
                <a:spcPts val="750"/>
              </a:spcBef>
              <a:buNone/>
            </a:pPr>
            <a:r>
              <a:rPr lang="he-IL" sz="1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במקרה שלנו, המחלקה </a:t>
            </a:r>
            <a:r>
              <a:rPr lang="en-US" sz="1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“happy”</a:t>
            </a:r>
            <a:r>
              <a:rPr lang="he-IL" sz="1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היא הנפוצה ביותר בנפח של כ25%, ולכן כמובן רמת הדיוק של המודל היא כ25%.</a:t>
            </a:r>
          </a:p>
          <a:p>
            <a:pPr marL="457200" marR="0" indent="-33020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Char char="●"/>
            </a:pPr>
            <a:endParaRPr lang="en-IL" sz="19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02694-498F-FAD4-629F-58D4E330B9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graph of blue bars with white text&#10;&#10;Description automatically generated">
            <a:extLst>
              <a:ext uri="{FF2B5EF4-FFF2-40B4-BE49-F238E27FC236}">
                <a16:creationId xmlns:a16="http://schemas.microsoft.com/office/drawing/2014/main" id="{F3A522B8-0678-8EB1-3AF5-C83B5BD50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751" y="1990885"/>
            <a:ext cx="3834498" cy="239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58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7F16-F1FB-4DB2-8FE8-359F39FB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600" b="1" kern="1200" dirty="0" err="1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rPr>
              <a:t>Softmax</a:t>
            </a:r>
            <a:r>
              <a:rPr lang="en-US" sz="3600" b="1" kern="12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rPr>
              <a:t> (Logistic Regression</a:t>
            </a:r>
            <a:r>
              <a:rPr lang="he-IL" sz="3600" b="1" kern="12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rPr>
              <a:t>(</a:t>
            </a:r>
            <a:endParaRPr lang="en-IL" sz="3600" b="1" kern="1200" dirty="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C7CA5-ADA4-A76F-BB16-E6D887DD5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48" y="993358"/>
            <a:ext cx="5450610" cy="4090644"/>
          </a:xfrm>
        </p:spPr>
        <p:txBody>
          <a:bodyPr>
            <a:normAutofit/>
          </a:bodyPr>
          <a:lstStyle/>
          <a:p>
            <a:pPr marL="0" marR="457200" lvl="1" indent="0" algn="r" defTabSz="685800" rtl="1" fontAlgn="base">
              <a:lnSpc>
                <a:spcPct val="110000"/>
              </a:lnSpc>
              <a:spcBef>
                <a:spcPts val="750"/>
              </a:spcBef>
              <a:buSzPts val="1600"/>
              <a:buNone/>
            </a:pPr>
            <a:r>
              <a:rPr lang="he-IL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איך בנוי?</a:t>
            </a:r>
          </a:p>
          <a:p>
            <a:pPr marL="0" marR="457200" lvl="1" indent="0" algn="r" defTabSz="685800" rtl="1" fontAlgn="base">
              <a:lnSpc>
                <a:spcPct val="120000"/>
              </a:lnSpc>
              <a:spcBef>
                <a:spcPts val="750"/>
              </a:spcBef>
              <a:buSzPts val="1600"/>
              <a:buNone/>
            </a:pPr>
            <a:r>
              <a:rPr lang="he-IL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לוקחים כל תמונה (48×48 פיקסלים) ומיישרים אותה לווקטור גדול (2304 פיקסלים).</a:t>
            </a:r>
            <a:b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he-IL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המודל למעשה הוא שכבה לינארית אחת שמוציאה 7 ערכים </a:t>
            </a:r>
            <a: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(Logits)</a:t>
            </a:r>
            <a:r>
              <a:rPr lang="he-IL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. </a:t>
            </a:r>
            <a:endParaRPr lang="en-US" sz="1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marR="457200" lvl="1" indent="0" algn="r" defTabSz="685800" rtl="1" fontAlgn="base">
              <a:lnSpc>
                <a:spcPct val="120000"/>
              </a:lnSpc>
              <a:spcBef>
                <a:spcPts val="750"/>
              </a:spcBef>
              <a:buSzPts val="1600"/>
              <a:buNone/>
            </a:pPr>
            <a:r>
              <a:rPr lang="he-IL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ולבסוף פונקציית </a:t>
            </a:r>
            <a:r>
              <a:rPr lang="en-US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CrossEntropyLoss</a:t>
            </a:r>
            <a: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he-IL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אשר מתרגמת אותם לסיכויי השתייכות לכל אחת מ־7 המחלקות.</a:t>
            </a:r>
          </a:p>
          <a:p>
            <a:pPr marL="0" marR="457200" lvl="1" indent="0" algn="r" defTabSz="685800" rtl="1" fontAlgn="base">
              <a:lnSpc>
                <a:spcPct val="120000"/>
              </a:lnSpc>
              <a:spcBef>
                <a:spcPts val="750"/>
              </a:spcBef>
              <a:buSzPts val="1600"/>
              <a:buNone/>
            </a:pPr>
            <a:r>
              <a:rPr lang="he-IL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למה משתמשים בו?</a:t>
            </a:r>
            <a:b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he-IL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זהו המודל הלינארי הקלסי, פשוט יותר מ–</a:t>
            </a:r>
            <a: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MLP/CNN, </a:t>
            </a:r>
            <a:r>
              <a:rPr lang="he-IL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כך שאפשר לראות מיד שיפור או אי-שיפור מעל </a:t>
            </a:r>
            <a: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Baseline.</a:t>
            </a:r>
          </a:p>
          <a:p>
            <a:pPr marL="0" marR="457200" lvl="1" indent="0" algn="r" defTabSz="685800" rtl="1" fontAlgn="base">
              <a:lnSpc>
                <a:spcPct val="110000"/>
              </a:lnSpc>
              <a:spcBef>
                <a:spcPts val="750"/>
              </a:spcBef>
              <a:buSzPts val="1600"/>
              <a:buNone/>
            </a:pPr>
            <a:r>
              <a:rPr lang="he-IL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תוצאות אופייניות:</a:t>
            </a:r>
          </a:p>
          <a:p>
            <a:pPr marL="0" marR="457200" lvl="1" indent="0" algn="r" defTabSz="685800" rtl="1" fontAlgn="base">
              <a:lnSpc>
                <a:spcPct val="120000"/>
              </a:lnSpc>
              <a:spcBef>
                <a:spcPts val="750"/>
              </a:spcBef>
              <a:buSzPts val="1600"/>
              <a:buNone/>
            </a:pPr>
            <a:r>
              <a:rPr lang="he-IL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בערך כ- 36% דיוק (שיפור בהשוואה ל-25% של </a:t>
            </a:r>
            <a:r>
              <a:rPr lang="en-US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Baseline, </a:t>
            </a:r>
            <a:r>
              <a:rPr lang="he-IL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אך עדיין לא מיטבי).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5CC03-AA10-AA8F-623B-074136F49F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 descr="A diagram of a softmax function&#10;&#10;Description automatically generated">
            <a:extLst>
              <a:ext uri="{FF2B5EF4-FFF2-40B4-BE49-F238E27FC236}">
                <a16:creationId xmlns:a16="http://schemas.microsoft.com/office/drawing/2014/main" id="{FD30C5DE-2A9C-8CBB-8A0A-FB686F0F6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728" y="891392"/>
            <a:ext cx="2565730" cy="1563492"/>
          </a:xfrm>
          <a:prstGeom prst="rect">
            <a:avLst/>
          </a:prstGeom>
        </p:spPr>
      </p:pic>
      <p:pic>
        <p:nvPicPr>
          <p:cNvPr id="10" name="Picture 9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B480EBCF-77C3-FBDF-37E4-CCCAB7DC6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876" y="2708191"/>
            <a:ext cx="2573582" cy="160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09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7CC0D-7CB4-16A7-5B77-3461FDFB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600" b="1" kern="12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rPr>
              <a:t>Basic CNN</a:t>
            </a:r>
            <a:endParaRPr lang="en-IL" sz="3600" b="1" kern="1200" dirty="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0076E-64A1-93AB-EE31-4D4ACCB45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361" y="1052267"/>
            <a:ext cx="5329079" cy="3862633"/>
          </a:xfrm>
        </p:spPr>
        <p:txBody>
          <a:bodyPr>
            <a:normAutofit/>
          </a:bodyPr>
          <a:lstStyle/>
          <a:p>
            <a:pPr marL="127000" indent="0" algn="r">
              <a:lnSpc>
                <a:spcPct val="100000"/>
              </a:lnSpc>
              <a:buNone/>
            </a:pPr>
            <a:r>
              <a:rPr lang="he-IL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איך בנוי?</a:t>
            </a:r>
          </a:p>
          <a:p>
            <a:pPr marL="127000" indent="0" algn="r" rtl="1">
              <a:lnSpc>
                <a:spcPct val="100000"/>
              </a:lnSpc>
              <a:buNone/>
            </a:pPr>
            <a:r>
              <a:rPr lang="he-IL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המודל הבסיסי הוא למעשה רשת </a:t>
            </a:r>
            <a:r>
              <a:rPr lang="he-IL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ניורונים</a:t>
            </a:r>
            <a:r>
              <a:rPr lang="he-IL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Fully Connected</a:t>
            </a:r>
            <a:r>
              <a:rPr lang="he-IL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שמקבל את התמונות לאחר השטחה </a:t>
            </a:r>
            <a:r>
              <a:rPr lang="he-IL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כוקטור</a:t>
            </a:r>
            <a:r>
              <a:rPr lang="he-IL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של 2304 פיקסלים. המודל מעביר את </a:t>
            </a:r>
            <a:r>
              <a:rPr lang="he-IL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הוקטור</a:t>
            </a:r>
            <a:r>
              <a:rPr lang="he-IL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דרך שתי </a:t>
            </a:r>
            <a:r>
              <a:rPr 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hidden layers</a:t>
            </a:r>
            <a:r>
              <a:rPr lang="he-IL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ומפיקה וקטור פלט עם שבעה ערכים לסיווג.</a:t>
            </a:r>
          </a:p>
          <a:p>
            <a:pPr marL="127000" indent="0" algn="r" rtl="1">
              <a:lnSpc>
                <a:spcPct val="100000"/>
              </a:lnSpc>
              <a:buNone/>
            </a:pPr>
            <a:endParaRPr lang="en-US" sz="11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27000" indent="0" algn="r">
              <a:lnSpc>
                <a:spcPct val="100000"/>
              </a:lnSpc>
              <a:buNone/>
            </a:pPr>
            <a:r>
              <a:rPr lang="he-IL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למה משתמשים בו?</a:t>
            </a:r>
            <a:endParaRPr lang="he-IL" sz="11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27000" indent="0" algn="r">
              <a:lnSpc>
                <a:spcPct val="100000"/>
              </a:lnSpc>
              <a:buNone/>
            </a:pPr>
            <a:r>
              <a:rPr lang="he-IL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מוסיף אי-לינאריות לעומת סופט מקס, משפר יכולת למידת דפוסים.</a:t>
            </a:r>
          </a:p>
          <a:p>
            <a:pPr marL="127000" indent="0" algn="r">
              <a:lnSpc>
                <a:spcPct val="100000"/>
              </a:lnSpc>
              <a:buNone/>
            </a:pPr>
            <a:endParaRPr lang="he-IL" sz="11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27000" indent="0" algn="r">
              <a:lnSpc>
                <a:spcPct val="100000"/>
              </a:lnSpc>
              <a:buNone/>
            </a:pPr>
            <a:r>
              <a:rPr lang="he-IL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תוצאות אופייניות:</a:t>
            </a:r>
          </a:p>
          <a:p>
            <a:pPr marL="127000" indent="0" algn="r">
              <a:lnSpc>
                <a:spcPct val="100000"/>
              </a:lnSpc>
              <a:buNone/>
            </a:pPr>
            <a:r>
              <a:rPr lang="he-IL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כ43~45 אחוזי דיוק, גבוה בהרבה מהמודלים הקודמים אך נמוך מהמודל המתקדם.</a:t>
            </a:r>
          </a:p>
          <a:p>
            <a:pPr marL="127000" indent="0" algn="r">
              <a:lnSpc>
                <a:spcPct val="100000"/>
              </a:lnSpc>
              <a:buNone/>
            </a:pPr>
            <a:endParaRPr lang="en-US" sz="11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27000" indent="0" algn="r">
              <a:lnSpc>
                <a:spcPct val="100000"/>
              </a:lnSpc>
              <a:buNone/>
            </a:pPr>
            <a:endParaRPr lang="he-IL" sz="11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27000" indent="0" algn="r" rtl="1">
              <a:lnSpc>
                <a:spcPct val="100000"/>
              </a:lnSpc>
              <a:buNone/>
            </a:pPr>
            <a:r>
              <a:rPr lang="he-IL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מודל ה</a:t>
            </a:r>
            <a:r>
              <a:rPr 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MLP</a:t>
            </a:r>
            <a:r>
              <a:rPr lang="he-IL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משפר את המודל הקודם בכף שגבולות ההחלטה שלו אינם לינאריים.</a:t>
            </a:r>
          </a:p>
          <a:p>
            <a:pPr marL="127000" indent="0" algn="r">
              <a:lnSpc>
                <a:spcPct val="100000"/>
              </a:lnSpc>
              <a:buNone/>
            </a:pPr>
            <a:endParaRPr lang="en-IL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AA9CA-0503-2488-52A4-3D4F9B8093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graph of a training&#10;&#10;Description automatically generated with medium confidence">
            <a:extLst>
              <a:ext uri="{FF2B5EF4-FFF2-40B4-BE49-F238E27FC236}">
                <a16:creationId xmlns:a16="http://schemas.microsoft.com/office/drawing/2014/main" id="{7452F94B-CE73-20E5-E5BE-9C2EF051C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188" y="1703481"/>
            <a:ext cx="3010620" cy="188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2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60FB-7CA6-A155-FBDB-664AE1397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600" b="1" kern="12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rPr>
              <a:t>Advanced CNN</a:t>
            </a:r>
            <a:endParaRPr lang="en-IL" sz="3600" b="1" kern="1200" dirty="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0C08F-D10D-2DEA-E9C6-C0C5BED2BE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graph with a line and a red line&#10;&#10;Description automatically generated">
            <a:extLst>
              <a:ext uri="{FF2B5EF4-FFF2-40B4-BE49-F238E27FC236}">
                <a16:creationId xmlns:a16="http://schemas.microsoft.com/office/drawing/2014/main" id="{4E8EADE3-1B35-5A6E-E41D-4A44868E1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400" y="2911409"/>
            <a:ext cx="2335744" cy="1751808"/>
          </a:xfrm>
          <a:prstGeom prst="rect">
            <a:avLst/>
          </a:prstGeom>
        </p:spPr>
      </p:pic>
      <p:pic>
        <p:nvPicPr>
          <p:cNvPr id="8" name="Picture 7" descr="A graph with a line&#10;&#10;Description automatically generated">
            <a:extLst>
              <a:ext uri="{FF2B5EF4-FFF2-40B4-BE49-F238E27FC236}">
                <a16:creationId xmlns:a16="http://schemas.microsoft.com/office/drawing/2014/main" id="{C7D14CD2-E751-7293-3FD0-0366F068E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702" y="2911409"/>
            <a:ext cx="2335745" cy="175180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21E1AF4-0B46-29B0-32E2-F45357B50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7702" y="891871"/>
            <a:ext cx="5329079" cy="4308000"/>
          </a:xfrm>
        </p:spPr>
        <p:txBody>
          <a:bodyPr>
            <a:normAutofit/>
          </a:bodyPr>
          <a:lstStyle/>
          <a:p>
            <a:pPr marL="127000" indent="0" algn="r">
              <a:lnSpc>
                <a:spcPct val="100000"/>
              </a:lnSpc>
              <a:buNone/>
            </a:pPr>
            <a:r>
              <a:rPr lang="he-IL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איך בנוי?</a:t>
            </a:r>
          </a:p>
          <a:p>
            <a:pPr marL="127000" indent="0" algn="r" rtl="1">
              <a:lnSpc>
                <a:spcPct val="100000"/>
              </a:lnSpc>
              <a:buNone/>
            </a:pPr>
            <a:r>
              <a:rPr lang="he-IL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המודל הוא למעשה 4 בלוקים, כל בלוק כולל בתוכו שכבת </a:t>
            </a:r>
            <a:r>
              <a:rPr lang="he-IL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קונבולוציה</a:t>
            </a:r>
            <a:r>
              <a:rPr lang="he-IL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BatchNormalization</a:t>
            </a:r>
            <a:r>
              <a:rPr lang="he-IL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שכבת אקטיבציה (</a:t>
            </a:r>
            <a:r>
              <a:rPr lang="en-US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ReLU</a:t>
            </a:r>
            <a:r>
              <a:rPr lang="he-IL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), </a:t>
            </a:r>
            <a:r>
              <a:rPr lang="en-US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MaxPool</a:t>
            </a:r>
            <a:r>
              <a:rPr lang="he-IL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ולבסוף - </a:t>
            </a:r>
            <a:r>
              <a:rPr 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Dropout</a:t>
            </a:r>
            <a:r>
              <a:rPr lang="he-IL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</a:t>
            </a:r>
            <a:br>
              <a:rPr 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he-IL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לאחר השטחה , ושתי שכבות </a:t>
            </a:r>
            <a:r>
              <a:rPr lang="en-US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FC</a:t>
            </a:r>
            <a:r>
              <a:rPr lang="he-IL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משלימות את המיפוי </a:t>
            </a:r>
            <a:r>
              <a:rPr lang="he-IL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לוקטור</a:t>
            </a:r>
            <a:r>
              <a:rPr lang="he-IL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עם 7 ערכים. או בקיצור: רשת </a:t>
            </a:r>
            <a:r>
              <a:rPr lang="he-IL" sz="11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קונבולוציה</a:t>
            </a:r>
            <a:r>
              <a:rPr lang="he-IL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עמוקה שמנצלת מבנה התמונות לזיהוי אפקטיבי של הבעות הפנים.</a:t>
            </a:r>
            <a:endParaRPr lang="en-US" sz="11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27000" indent="0" algn="r">
              <a:lnSpc>
                <a:spcPct val="100000"/>
              </a:lnSpc>
              <a:buNone/>
            </a:pPr>
            <a:endParaRPr lang="he-IL" sz="11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27000" indent="0" algn="r">
              <a:lnSpc>
                <a:spcPct val="100000"/>
              </a:lnSpc>
              <a:buNone/>
            </a:pPr>
            <a:r>
              <a:rPr lang="he-IL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תוצאות אופייניות:</a:t>
            </a:r>
          </a:p>
          <a:p>
            <a:pPr marL="127000" indent="0" algn="r">
              <a:lnSpc>
                <a:spcPct val="100000"/>
              </a:lnSpc>
              <a:buNone/>
            </a:pPr>
            <a:r>
              <a:rPr lang="he-IL" sz="11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כ64 אחוזי דיוק, מה שמציב אותו כמודל הטוב ביותר עבורנו.</a:t>
            </a:r>
          </a:p>
          <a:p>
            <a:pPr marL="127000" indent="0" algn="r">
              <a:lnSpc>
                <a:spcPct val="100000"/>
              </a:lnSpc>
              <a:buNone/>
            </a:pPr>
            <a:endParaRPr lang="en-US" sz="11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64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>
          <a:extLst>
            <a:ext uri="{FF2B5EF4-FFF2-40B4-BE49-F238E27FC236}">
              <a16:creationId xmlns:a16="http://schemas.microsoft.com/office/drawing/2014/main" id="{BCA69FF4-A538-7CDA-6EF3-13CE65376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>
            <a:extLst>
              <a:ext uri="{FF2B5EF4-FFF2-40B4-BE49-F238E27FC236}">
                <a16:creationId xmlns:a16="http://schemas.microsoft.com/office/drawing/2014/main" id="{89E739C9-20F1-A9AB-C97F-A2D771C7F6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900"/>
              <a:buFont typeface="Corbel"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Corbel"/>
                <a:sym typeface="Corbe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EDED"/>
                </a:buClr>
                <a:buSzPts val="900"/>
                <a:buFont typeface="Corbel"/>
                <a:buNone/>
                <a:tabLst/>
                <a:defRPr/>
              </a:pPr>
              <a:t>9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Corbel"/>
              <a:sym typeface="Corbel"/>
            </a:endParaRPr>
          </a:p>
        </p:txBody>
      </p:sp>
      <p:graphicFrame>
        <p:nvGraphicFramePr>
          <p:cNvPr id="4" name="טבלה 3">
            <a:extLst>
              <a:ext uri="{FF2B5EF4-FFF2-40B4-BE49-F238E27FC236}">
                <a16:creationId xmlns:a16="http://schemas.microsoft.com/office/drawing/2014/main" id="{1EAEE5D0-CB00-8C00-9ED2-2BC6D2F6A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068499"/>
              </p:ext>
            </p:extLst>
          </p:nvPr>
        </p:nvGraphicFramePr>
        <p:xfrm>
          <a:off x="469075" y="816214"/>
          <a:ext cx="8205850" cy="3737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612">
                  <a:extLst>
                    <a:ext uri="{9D8B030D-6E8A-4147-A177-3AD203B41FA5}">
                      <a16:colId xmlns:a16="http://schemas.microsoft.com/office/drawing/2014/main" val="837822822"/>
                    </a:ext>
                  </a:extLst>
                </a:gridCol>
                <a:gridCol w="1899993">
                  <a:extLst>
                    <a:ext uri="{9D8B030D-6E8A-4147-A177-3AD203B41FA5}">
                      <a16:colId xmlns:a16="http://schemas.microsoft.com/office/drawing/2014/main" val="1437111879"/>
                    </a:ext>
                  </a:extLst>
                </a:gridCol>
                <a:gridCol w="1403983">
                  <a:extLst>
                    <a:ext uri="{9D8B030D-6E8A-4147-A177-3AD203B41FA5}">
                      <a16:colId xmlns:a16="http://schemas.microsoft.com/office/drawing/2014/main" val="2794917413"/>
                    </a:ext>
                  </a:extLst>
                </a:gridCol>
                <a:gridCol w="2387431">
                  <a:extLst>
                    <a:ext uri="{9D8B030D-6E8A-4147-A177-3AD203B41FA5}">
                      <a16:colId xmlns:a16="http://schemas.microsoft.com/office/drawing/2014/main" val="1969719799"/>
                    </a:ext>
                  </a:extLst>
                </a:gridCol>
                <a:gridCol w="1625831">
                  <a:extLst>
                    <a:ext uri="{9D8B030D-6E8A-4147-A177-3AD203B41FA5}">
                      <a16:colId xmlns:a16="http://schemas.microsoft.com/office/drawing/2014/main" val="1419431486"/>
                    </a:ext>
                  </a:extLst>
                </a:gridCol>
              </a:tblGrid>
              <a:tr h="512065">
                <a:tc>
                  <a:txBody>
                    <a:bodyPr/>
                    <a:lstStyle/>
                    <a:p>
                      <a:pPr algn="r" rtl="1"/>
                      <a:r>
                        <a:rPr lang="he-IL" b="1"/>
                        <a:t>מודל</a:t>
                      </a:r>
                      <a:endParaRPr lang="he-I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b="1"/>
                        <a:t>ארכיטקטורה</a:t>
                      </a:r>
                      <a:endParaRPr lang="he-I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b="1"/>
                        <a:t>דיוק (%)</a:t>
                      </a:r>
                      <a:endParaRPr lang="he-I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b="1"/>
                        <a:t>מאפיינים עיקריים</a:t>
                      </a:r>
                      <a:endParaRPr lang="he-I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b="1"/>
                        <a:t>מגבלות</a:t>
                      </a:r>
                      <a:endParaRPr lang="he-IL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520594"/>
                  </a:ext>
                </a:extLst>
              </a:tr>
              <a:tr h="616055">
                <a:tc>
                  <a:txBody>
                    <a:bodyPr/>
                    <a:lstStyle/>
                    <a:p>
                      <a:pPr algn="r" rtl="1"/>
                      <a:r>
                        <a:rPr lang="en-US"/>
                        <a:t>Baseline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/>
                        <a:t>מנבא את הקטגוריה הנפוצה ביותר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IL" dirty="0"/>
                        <a:t>~</a:t>
                      </a:r>
                      <a:r>
                        <a:rPr lang="he-IL" dirty="0"/>
                        <a:t>25</a:t>
                      </a:r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/>
                        <a:t>ללא למידה, רפרנס בסיסי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/>
                        <a:t>מתעלם מהנתונים לגמרי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864205"/>
                  </a:ext>
                </a:extLst>
              </a:tr>
              <a:tr h="869724">
                <a:tc>
                  <a:txBody>
                    <a:bodyPr/>
                    <a:lstStyle/>
                    <a:p>
                      <a:pPr algn="r" rtl="1"/>
                      <a:r>
                        <a:rPr lang="en-US"/>
                        <a:t>Softmax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/>
                        <a:t>שכבה לינארית בודדת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IL" dirty="0"/>
                        <a:t>~</a:t>
                      </a:r>
                      <a:r>
                        <a:rPr lang="he-IL" dirty="0"/>
                        <a:t>36</a:t>
                      </a:r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/>
                        <a:t>פשוט, פרמטרים ניתנים לאימון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/>
                        <a:t>גבולות החלטה לינאריים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800863"/>
                  </a:ext>
                </a:extLst>
              </a:tr>
              <a:tr h="869724">
                <a:tc>
                  <a:txBody>
                    <a:bodyPr/>
                    <a:lstStyle/>
                    <a:p>
                      <a:pPr algn="r" rtl="1"/>
                      <a:r>
                        <a:rPr lang="en-US"/>
                        <a:t>MLP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/>
                        <a:t>רשת מרובת שכבות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dirty="0"/>
                        <a:t>~45</a:t>
                      </a:r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/>
                        <a:t>למידת תבניות לא לינאריות, שכבות נסתרות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/>
                        <a:t>מאבד את ההקשר המרחבי בשיטוח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5793843"/>
                  </a:ext>
                </a:extLst>
              </a:tr>
              <a:tr h="869724">
                <a:tc>
                  <a:txBody>
                    <a:bodyPr/>
                    <a:lstStyle/>
                    <a:p>
                      <a:pPr algn="r" rtl="1"/>
                      <a:r>
                        <a:rPr lang="en-US"/>
                        <a:t>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/>
                        <a:t>שכבות קונבולוציה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IL" dirty="0"/>
                        <a:t>~</a:t>
                      </a:r>
                      <a:r>
                        <a:rPr lang="he-IL" dirty="0"/>
                        <a:t>64</a:t>
                      </a:r>
                      <a:endParaRPr lang="en-I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dirty="0"/>
                        <a:t>לומד מאפיינים מקומיים, המודל הטוב ביותר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dirty="0"/>
                        <a:t>דרישות חישוביות גבוהות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572050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4D011E1F-A5BA-6F85-A7D3-34A750E833C4}"/>
              </a:ext>
            </a:extLst>
          </p:cNvPr>
          <p:cNvSpPr txBox="1">
            <a:spLocks/>
          </p:cNvSpPr>
          <p:nvPr/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7200"/>
              <a:buFont typeface="Corbel"/>
              <a:buNone/>
              <a:defRPr sz="7200" b="0" i="0" u="none" strike="noStrike" cap="none">
                <a:solidFill>
                  <a:srgbClr val="E2E2E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14400"/>
            <a:r>
              <a:rPr lang="en-US" sz="3600" kern="12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rPr>
              <a:t>Model Comparison Table</a:t>
            </a:r>
            <a:endParaRPr lang="en-IL" sz="3600" kern="1200" dirty="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18023810"/>
      </p:ext>
    </p:extLst>
  </p:cSld>
  <p:clrMapOvr>
    <a:masterClrMapping/>
  </p:clrMapOvr>
</p:sld>
</file>

<file path=ppt/theme/theme1.xml><?xml version="1.0" encoding="utf-8"?>
<a:theme xmlns:a="http://schemas.openxmlformats.org/drawingml/2006/main" name="עומק">
  <a:themeElements>
    <a:clrScheme name="עומק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עומק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עומק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2_עומק">
  <a:themeElements>
    <a:clrScheme name="עומק">
      <a:dk1>
        <a:srgbClr val="000000"/>
      </a:dk1>
      <a:lt1>
        <a:srgbClr val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35014</TotalTime>
  <Words>588</Words>
  <Application>Microsoft Office PowerPoint</Application>
  <PresentationFormat>‫הצגה על המסך (16:9)</PresentationFormat>
  <Paragraphs>85</Paragraphs>
  <Slides>11</Slides>
  <Notes>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2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11</vt:i4>
      </vt:variant>
    </vt:vector>
  </HeadingPairs>
  <TitlesOfParts>
    <vt:vector size="15" baseType="lpstr">
      <vt:lpstr>Corbel</vt:lpstr>
      <vt:lpstr>Arial</vt:lpstr>
      <vt:lpstr>עומק</vt:lpstr>
      <vt:lpstr>2_עומק</vt:lpstr>
      <vt:lpstr>זיהוי הבעות פנים בעזרת למידה עמוקה</vt:lpstr>
      <vt:lpstr>מטרת הפרויקט : זיהוי הבעות פנים</vt:lpstr>
      <vt:lpstr>Dataset Overview</vt:lpstr>
      <vt:lpstr>המודלים</vt:lpstr>
      <vt:lpstr>Baseline – מודל מינימלי</vt:lpstr>
      <vt:lpstr>Softmax (Logistic Regression(</vt:lpstr>
      <vt:lpstr>Basic CNN</vt:lpstr>
      <vt:lpstr>Advanced CNN</vt:lpstr>
      <vt:lpstr>מצגת של PowerPoint‏</vt:lpstr>
      <vt:lpstr>Live Face Recognition Feature</vt:lpstr>
      <vt:lpstr>תודה רבה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Effects of Network Latency on Competitive First-Person Shooter Game Players</dc:title>
  <dc:creator>עמית קבלו</dc:creator>
  <cp:lastModifiedBy>עמית קבלו</cp:lastModifiedBy>
  <cp:revision>88</cp:revision>
  <dcterms:modified xsi:type="dcterms:W3CDTF">2025-01-19T15:03:51Z</dcterms:modified>
</cp:coreProperties>
</file>